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8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0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11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1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13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14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15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notesSlides/notesSlide16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notesSlides/notesSlide17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notesSlides/notesSlide18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notesSlides/notesSlide19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notesSlides/notesSlide20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notesSlides/notesSlide21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notesSlides/notesSlide22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notesSlides/notesSlide23.xml" ContentType="application/vnd.openxmlformats-officedocument.presentationml.notesSlide+xml"/>
  <Override PartName="/ppt/ink/ink45.xml" ContentType="application/inkml+xml"/>
  <Override PartName="/ppt/ink/ink46.xml" ContentType="application/inkml+xml"/>
  <Override PartName="/ppt/notesSlides/notesSlide24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1"/>
  </p:notesMasterIdLst>
  <p:sldIdLst>
    <p:sldId id="256" r:id="rId5"/>
    <p:sldId id="283" r:id="rId6"/>
    <p:sldId id="302" r:id="rId7"/>
    <p:sldId id="299" r:id="rId8"/>
    <p:sldId id="291" r:id="rId9"/>
    <p:sldId id="284" r:id="rId10"/>
    <p:sldId id="290" r:id="rId11"/>
    <p:sldId id="285" r:id="rId12"/>
    <p:sldId id="300" r:id="rId13"/>
    <p:sldId id="307" r:id="rId14"/>
    <p:sldId id="303" r:id="rId15"/>
    <p:sldId id="301" r:id="rId16"/>
    <p:sldId id="304" r:id="rId17"/>
    <p:sldId id="305" r:id="rId18"/>
    <p:sldId id="306" r:id="rId19"/>
    <p:sldId id="308" r:id="rId20"/>
    <p:sldId id="313" r:id="rId21"/>
    <p:sldId id="309" r:id="rId22"/>
    <p:sldId id="297" r:id="rId23"/>
    <p:sldId id="310" r:id="rId24"/>
    <p:sldId id="311" r:id="rId25"/>
    <p:sldId id="314" r:id="rId26"/>
    <p:sldId id="296" r:id="rId27"/>
    <p:sldId id="312" r:id="rId28"/>
    <p:sldId id="298" r:id="rId29"/>
    <p:sldId id="268" r:id="rId3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E17FD41-7516-14E4-28EC-9EDA718D0E38}" name="Izel Karaoglu" initials="IK" userId="S::izel.karaoglu@undp.org::0324853d-3d06-43c0-96b6-d1a6d5104983" providerId="AD"/>
  <p188:author id="{D69DF855-2044-4378-D382-97019082214F}" name="Eda nur Saruhan" initials="" userId="S::eda.nur.saruhan@undp.org::c5d9941d-5539-4cc6-837d-40b768a4e45a" providerId="AD"/>
  <p188:author id="{5773C6ED-D5C0-6998-8565-4039F0794B89}" name="carlosnieto_r@hotmail.com" initials="ca" userId="S::urn:spo:guest#carlosnieto_r@hotmail.com::" providerId="AD"/>
  <p188:author id="{AD2977F2-1110-00CA-B921-CFBBF1E22859}" name="Ipek Beril Benli" initials="IB" userId="S::ipek.beril.benli@undp.org::8f9c5f4b-b22c-49ff-bdd5-d07e2760743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1E90"/>
    <a:srgbClr val="4617DE"/>
    <a:srgbClr val="FE2E46"/>
    <a:srgbClr val="F04A23"/>
    <a:srgbClr val="FC2A49"/>
    <a:srgbClr val="EE482C"/>
    <a:srgbClr val="4618DE"/>
    <a:srgbClr val="9D6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BCC"/>
          </a:solidFill>
        </a:fill>
      </a:tcStyle>
    </a:wholeTbl>
    <a:band2H>
      <a:tcTxStyle/>
      <a:tcStyle>
        <a:tcBdr/>
        <a:fill>
          <a:solidFill>
            <a:srgbClr val="FFF5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4E2"/>
          </a:solidFill>
        </a:fill>
      </a:tcStyle>
    </a:wholeTbl>
    <a:band2H>
      <a:tcTxStyle/>
      <a:tcStyle>
        <a:tcBdr/>
        <a:fill>
          <a:solidFill>
            <a:srgbClr val="E9EB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11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6" name="Shape 4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154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3851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1395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1123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9745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7041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073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5622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90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798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0300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90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009884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7483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66102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3878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543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62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184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8249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2175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281091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2765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899908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06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8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3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0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4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5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78B4-4C54-AF5B-2929-7967B5D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153987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BF71-B4F8-FDC2-D3CE-E4B9824A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653" y="2087362"/>
            <a:ext cx="4919546" cy="408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507F9-B1BA-85ED-15EE-A276F4A78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2802" y="2087362"/>
            <a:ext cx="4919546" cy="408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B9351-FBE6-F588-FD07-6D67A654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315B8-57CD-1150-8FD7-9FACD217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E19A3-55D2-9FA5-AA5A-7331BF60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4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6.png"/><Relationship Id="rId5" Type="http://schemas.openxmlformats.org/officeDocument/2006/relationships/image" Target="../media/image4.png"/><Relationship Id="rId10" Type="http://schemas.openxmlformats.org/officeDocument/2006/relationships/customXml" Target="../ink/ink18.xml"/><Relationship Id="rId4" Type="http://schemas.openxmlformats.org/officeDocument/2006/relationships/image" Target="../media/image2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20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22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24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26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28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0" Type="http://schemas.openxmlformats.org/officeDocument/2006/relationships/customXml" Target="../ink/ink30.xml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31.png"/><Relationship Id="rId5" Type="http://schemas.openxmlformats.org/officeDocument/2006/relationships/image" Target="../media/image4.png"/><Relationship Id="rId10" Type="http://schemas.openxmlformats.org/officeDocument/2006/relationships/customXml" Target="../ink/ink32.xml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0" Type="http://schemas.openxmlformats.org/officeDocument/2006/relationships/customXml" Target="../ink/ink34.xml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36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11" Type="http://schemas.openxmlformats.org/officeDocument/2006/relationships/customXml" Target="../ink/ink2.xml"/><Relationship Id="rId5" Type="http://schemas.openxmlformats.org/officeDocument/2006/relationships/image" Target="../media/image4.png"/><Relationship Id="rId10" Type="http://schemas.openxmlformats.org/officeDocument/2006/relationships/image" Target="../media/image140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32.emf"/><Relationship Id="rId5" Type="http://schemas.openxmlformats.org/officeDocument/2006/relationships/image" Target="../media/image4.png"/><Relationship Id="rId10" Type="http://schemas.openxmlformats.org/officeDocument/2006/relationships/customXml" Target="../ink/ink38.xml"/><Relationship Id="rId4" Type="http://schemas.openxmlformats.org/officeDocument/2006/relationships/image" Target="../media/image2.png"/><Relationship Id="rId9" Type="http://schemas.openxmlformats.org/officeDocument/2006/relationships/image" Target="../media/image31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0" Type="http://schemas.openxmlformats.org/officeDocument/2006/relationships/customXml" Target="../ink/ink40.xml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6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customXml" Target="../ink/ink4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35.emf"/><Relationship Id="rId5" Type="http://schemas.openxmlformats.org/officeDocument/2006/relationships/image" Target="../media/image14.png"/><Relationship Id="rId10" Type="http://schemas.openxmlformats.org/officeDocument/2006/relationships/customXml" Target="../ink/ink41.xml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10.png"/><Relationship Id="rId1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44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0" Type="http://schemas.openxmlformats.org/officeDocument/2006/relationships/customXml" Target="../ink/ink46.xml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12" Type="http://schemas.openxmlformats.org/officeDocument/2006/relationships/hyperlink" Target="https://www.kaggle.com/search?q=TrashNe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48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6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8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10.xml"/><Relationship Id="rId4" Type="http://schemas.openxmlformats.org/officeDocument/2006/relationships/image" Target="../media/image2.png"/><Relationship Id="rId9" Type="http://schemas.openxmlformats.org/officeDocument/2006/relationships/image" Target="../media/image140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12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14.xml"/><Relationship Id="rId4" Type="http://schemas.openxmlformats.org/officeDocument/2006/relationships/image" Target="../media/image2.png"/><Relationship Id="rId9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16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6E8DDA74-8630-43BB-E564-7470D2C1D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" t="125" r="5881" b="35700"/>
          <a:stretch/>
        </p:blipFill>
        <p:spPr>
          <a:xfrm>
            <a:off x="-2985" y="1339747"/>
            <a:ext cx="12225969" cy="5533684"/>
          </a:xfrm>
          <a:prstGeom prst="rect">
            <a:avLst/>
          </a:prstGeom>
        </p:spPr>
      </p:pic>
      <p:sp>
        <p:nvSpPr>
          <p:cNvPr id="468" name="Rectangle"/>
          <p:cNvSpPr/>
          <p:nvPr/>
        </p:nvSpPr>
        <p:spPr>
          <a:xfrm>
            <a:off x="-11767" y="1339747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 lang="en-US"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6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7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2489349" y="1402586"/>
            <a:ext cx="9702651" cy="1154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Real-Time Recycling Sorting Using Deep Learning</a:t>
            </a:r>
            <a:endParaRPr lang="en-US" sz="3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endParaRPr lang="en-US" b="1" dirty="0">
              <a:latin typeface="Microsoft YaHe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3C3C6A-022F-5B7B-AC8D-CA48D3C44C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2918891" y="5614517"/>
            <a:ext cx="2089837" cy="115416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b="1" dirty="0">
                <a:solidFill>
                  <a:srgbClr val="FEFFFE"/>
                </a:solidFill>
                <a:latin typeface="Microsoft YaHei Light"/>
              </a:rPr>
              <a:t>Group 8</a:t>
            </a:r>
          </a:p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b="1" dirty="0">
                <a:solidFill>
                  <a:srgbClr val="FEFFFE"/>
                </a:solidFill>
                <a:latin typeface="Microsoft YaHei Light"/>
              </a:rPr>
              <a:t>June,2025</a:t>
            </a:r>
            <a:endParaRPr lang="en-US" sz="1600" b="1" dirty="0">
              <a:solidFill>
                <a:srgbClr val="FEFFFE"/>
              </a:solidFill>
              <a:latin typeface="Microsoft YaHei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31CEB-07B4-491C-83F2-8F9669F6E6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312" y="2143263"/>
            <a:ext cx="7059672" cy="47147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icrosoft YaHei"/>
              </a:rPr>
              <a:t>Exploratory Data Analysis and Feature Engineering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Sample Image Visualization</a:t>
            </a:r>
            <a:r>
              <a:rPr lang="en-US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b="1" dirty="0">
              <a:latin typeface="Microsoft YaHei Light"/>
              <a:ea typeface="+mj-lt"/>
              <a:cs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3F8764-3AE6-4434-A306-F5C9DDC8F049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631" y="2623041"/>
            <a:ext cx="6937339" cy="38765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801068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Model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9601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latin typeface="Microsoft YaHei"/>
                <a:ea typeface="Microsoft YaHei"/>
              </a:rPr>
              <a:t>Model Selection and Training 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Trained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 CNN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 simple model with 3 layers, used as a baseline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EfficientNetB0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Fast and accurate, ideal for real-time and low-power devices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MobileNetV2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Lightweight model built for mobile 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ResNet50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Deep model with strong feature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Vision Transformer (</a:t>
            </a:r>
            <a:r>
              <a:rPr lang="en-US" sz="24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Uses transformer architecture for detailed image understanding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YOLOv8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Real-time object detection model with high accuracy and speed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58292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Evaluation and Hyperparameter Tuning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413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Metrics: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Precision, Recall, mAP@0.5, and Accuracy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Compared six models: CNN,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EfficientNet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YOLOv8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Tuning: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Rate: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Started at 0.001, fine-tuned to 0.0001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 Size: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Tested 16–32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Epochs: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Ranged from 5 to 50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 data augmentation for better generalization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early stopping &amp; model checkpoints to prevent overfitting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YOLOv8: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Tuned with default anchors &amp; confidence threshold = 0.25</a:t>
            </a:r>
          </a:p>
          <a:p>
            <a:pPr marL="0" indent="0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2089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Refinement and Testing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Model Refinement:</a:t>
            </a:r>
          </a:p>
          <a:p>
            <a:pPr lvl="1" hangingPunct="1"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Fine-tuned top-performing models (YOLOv8, ResNet50, </a:t>
            </a:r>
            <a:r>
              <a:rPr lang="en-US" sz="1800" dirty="0" err="1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ViT</a:t>
            </a:r>
            <a:r>
              <a:rPr lang="en-US" sz="18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) using validation feedback.</a:t>
            </a:r>
          </a:p>
          <a:p>
            <a:pPr lvl="1" hangingPunct="1"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Improved learning rate scheduling and batch normalization for stable convergence.</a:t>
            </a:r>
          </a:p>
          <a:p>
            <a:pPr lvl="1" hangingPunct="1"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Applied data augmentation to minimize overfitting and improve robustness.</a:t>
            </a:r>
          </a:p>
          <a:p>
            <a:pPr lvl="1" hangingPunct="1">
              <a:buFont typeface="Wingdings" panose="05000000000000000000" pitchFamily="2" charset="2"/>
              <a:buChar char="q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Reorganized dataset splits for better class balance across training, validation, and test sets. 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Testing Process:</a:t>
            </a:r>
          </a:p>
          <a:p>
            <a:pPr lvl="1" hangingPunct="1"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Performed final evaluation on unseen test data to measure generalization.</a:t>
            </a:r>
          </a:p>
          <a:p>
            <a:pPr lvl="1" hangingPunct="1"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Used real-world images for prediction</a:t>
            </a:r>
          </a:p>
          <a:p>
            <a:pPr lvl="1" hangingPunct="1"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Key metrics used: Precision, Recall, </a:t>
            </a:r>
            <a:r>
              <a:rPr lang="en-US" sz="2000" dirty="0" err="1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mAP</a:t>
            </a:r>
            <a:r>
              <a:rPr lang="en-US" sz="20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, loss and Accuracy.</a:t>
            </a:r>
          </a:p>
          <a:p>
            <a:pPr lvl="1" hangingPunct="1"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YOLOv8 consistently outperformed other models in both speed and detection accuracy.</a:t>
            </a:r>
          </a:p>
        </p:txBody>
      </p:sp>
    </p:spTree>
    <p:extLst>
      <p:ext uri="{BB962C8B-B14F-4D97-AF65-F5344CB8AC3E}">
        <p14:creationId xmlns:p14="http://schemas.microsoft.com/office/powerpoint/2010/main" val="355637796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Results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19188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Results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7E1A76-71D2-4C4B-B62D-EFED4B58E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154820"/>
              </p:ext>
            </p:extLst>
          </p:nvPr>
        </p:nvGraphicFramePr>
        <p:xfrm>
          <a:off x="871348" y="2323665"/>
          <a:ext cx="9982184" cy="4096840"/>
        </p:xfrm>
        <a:graphic>
          <a:graphicData uri="http://schemas.openxmlformats.org/drawingml/2006/table">
            <a:tbl>
              <a:tblPr firstRow="1" firstCol="1" bandRow="1">
                <a:tableStyleId>{327F97BB-C833-4FB7-BDE5-3F7075034690}</a:tableStyleId>
              </a:tblPr>
              <a:tblGrid>
                <a:gridCol w="2495546">
                  <a:extLst>
                    <a:ext uri="{9D8B030D-6E8A-4147-A177-3AD203B41FA5}">
                      <a16:colId xmlns:a16="http://schemas.microsoft.com/office/drawing/2014/main" val="3875137100"/>
                    </a:ext>
                  </a:extLst>
                </a:gridCol>
                <a:gridCol w="2495546">
                  <a:extLst>
                    <a:ext uri="{9D8B030D-6E8A-4147-A177-3AD203B41FA5}">
                      <a16:colId xmlns:a16="http://schemas.microsoft.com/office/drawing/2014/main" val="3757085608"/>
                    </a:ext>
                  </a:extLst>
                </a:gridCol>
                <a:gridCol w="2495546">
                  <a:extLst>
                    <a:ext uri="{9D8B030D-6E8A-4147-A177-3AD203B41FA5}">
                      <a16:colId xmlns:a16="http://schemas.microsoft.com/office/drawing/2014/main" val="1128060729"/>
                    </a:ext>
                  </a:extLst>
                </a:gridCol>
                <a:gridCol w="2495546">
                  <a:extLst>
                    <a:ext uri="{9D8B030D-6E8A-4147-A177-3AD203B41FA5}">
                      <a16:colId xmlns:a16="http://schemas.microsoft.com/office/drawing/2014/main" val="3150537787"/>
                    </a:ext>
                  </a:extLst>
                </a:gridCol>
              </a:tblGrid>
              <a:tr h="4614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</a:rPr>
                        <a:t>Model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</a:rPr>
                        <a:t>Precision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</a:rPr>
                        <a:t>Recall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</a:rPr>
                        <a:t>mAP@0.5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4855829"/>
                  </a:ext>
                </a:extLst>
              </a:tr>
              <a:tr h="46149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Custom CNN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0.820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0.800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0.840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1775544"/>
                  </a:ext>
                </a:extLst>
              </a:tr>
              <a:tr h="46149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</a:rPr>
                        <a:t>EfficientNet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0.870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0.850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0.890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7332034"/>
                  </a:ext>
                </a:extLst>
              </a:tr>
              <a:tr h="46149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MobileNet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0.850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0.840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0.870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8815541"/>
                  </a:ext>
                </a:extLst>
              </a:tr>
              <a:tr h="46149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ResNet50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0.880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0.870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0.900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8563978"/>
                  </a:ext>
                </a:extLst>
              </a:tr>
              <a:tr h="13278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Vision Transformer (ViT)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0.830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0.820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0.860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2187878"/>
                  </a:ext>
                </a:extLst>
              </a:tr>
              <a:tr h="46149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YOLOv8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0.863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0.931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0.956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355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80611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Results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11D9AC-B1B0-481D-A1C7-BFF873A810D7}"/>
              </a:ext>
            </a:extLst>
          </p:cNvPr>
          <p:cNvSpPr txBox="1"/>
          <p:nvPr/>
        </p:nvSpPr>
        <p:spPr>
          <a:xfrm>
            <a:off x="751976" y="2219975"/>
            <a:ext cx="610925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Accuracy Comparison by Model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A33EE15-ADCB-44D5-BA1D-23B2AE5CB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856630"/>
              </p:ext>
            </p:extLst>
          </p:nvPr>
        </p:nvGraphicFramePr>
        <p:xfrm>
          <a:off x="751976" y="2872783"/>
          <a:ext cx="10688048" cy="3458495"/>
        </p:xfrm>
        <a:graphic>
          <a:graphicData uri="http://schemas.openxmlformats.org/drawingml/2006/table">
            <a:tbl>
              <a:tblPr firstRow="1">
                <a:tableStyleId>{0660B408-B3CF-4A94-85FC-2B1E0A45F4A2}</a:tableStyleId>
              </a:tblPr>
              <a:tblGrid>
                <a:gridCol w="2672012">
                  <a:extLst>
                    <a:ext uri="{9D8B030D-6E8A-4147-A177-3AD203B41FA5}">
                      <a16:colId xmlns:a16="http://schemas.microsoft.com/office/drawing/2014/main" val="2104488248"/>
                    </a:ext>
                  </a:extLst>
                </a:gridCol>
                <a:gridCol w="2672012">
                  <a:extLst>
                    <a:ext uri="{9D8B030D-6E8A-4147-A177-3AD203B41FA5}">
                      <a16:colId xmlns:a16="http://schemas.microsoft.com/office/drawing/2014/main" val="1574389998"/>
                    </a:ext>
                  </a:extLst>
                </a:gridCol>
                <a:gridCol w="2672012">
                  <a:extLst>
                    <a:ext uri="{9D8B030D-6E8A-4147-A177-3AD203B41FA5}">
                      <a16:colId xmlns:a16="http://schemas.microsoft.com/office/drawing/2014/main" val="1226679655"/>
                    </a:ext>
                  </a:extLst>
                </a:gridCol>
                <a:gridCol w="2672012">
                  <a:extLst>
                    <a:ext uri="{9D8B030D-6E8A-4147-A177-3AD203B41FA5}">
                      <a16:colId xmlns:a16="http://schemas.microsoft.com/office/drawing/2014/main" val="3490083833"/>
                    </a:ext>
                  </a:extLst>
                </a:gridCol>
              </a:tblGrid>
              <a:tr h="904902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chemeClr val="bg1"/>
                          </a:solidFill>
                        </a:rPr>
                        <a:t>Train Accuracy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Val Accuracy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Test Accuracy (%)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8220099"/>
                  </a:ext>
                </a:extLst>
              </a:tr>
              <a:tr h="502723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ViT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99.65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96.84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96.05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779870"/>
                  </a:ext>
                </a:extLst>
              </a:tr>
              <a:tr h="502723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MobileNet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81.93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84.31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82.09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3379923"/>
                  </a:ext>
                </a:extLst>
              </a:tr>
              <a:tr h="502723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EfficientNet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86.64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84.29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80.62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310921"/>
                  </a:ext>
                </a:extLst>
              </a:tr>
              <a:tr h="502723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Custom CNN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87.29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72.68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74.48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041644"/>
                  </a:ext>
                </a:extLst>
              </a:tr>
              <a:tr h="502723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ResNet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98.19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89.66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87.21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7579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82837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Results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7B99C7-CD1B-4B0A-A00A-7E1B76B6FA7D}"/>
              </a:ext>
            </a:extLst>
          </p:cNvPr>
          <p:cNvSpPr txBox="1"/>
          <p:nvPr/>
        </p:nvSpPr>
        <p:spPr>
          <a:xfrm>
            <a:off x="624995" y="6032368"/>
            <a:ext cx="10022042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helps highlight that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YOLOv8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leads across all metrics, especially in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Recall (93.1%)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mAP@0.5 (95.6%)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making it an ideal model for your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recycling sorting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case.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5213818-C1AF-4DCE-AD06-DD54991B1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4382"/>
            <a:ext cx="12192000" cy="413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3220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/>
              <a:ea typeface="+mj-lt"/>
              <a:cs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AD3292-3B22-4AFC-85F5-D7D319236F82}"/>
              </a:ext>
            </a:extLst>
          </p:cNvPr>
          <p:cNvSpPr txBox="1"/>
          <p:nvPr/>
        </p:nvSpPr>
        <p:spPr>
          <a:xfrm>
            <a:off x="871347" y="2713527"/>
            <a:ext cx="9049341" cy="32571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Developed a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UI for user interaction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Features: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 image or capture from webcam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classification using YOLOv8 and VIT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Deployed with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ngrok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public access</a:t>
            </a:r>
          </a:p>
        </p:txBody>
      </p:sp>
    </p:spTree>
    <p:extLst>
      <p:ext uri="{BB962C8B-B14F-4D97-AF65-F5344CB8AC3E}">
        <p14:creationId xmlns:p14="http://schemas.microsoft.com/office/powerpoint/2010/main" val="326639693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71119" y="1521319"/>
            <a:ext cx="5931561" cy="4919389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  <a:ea typeface="+mj-lt"/>
                <a:cs typeface="+mj-lt"/>
              </a:rPr>
              <a:t>Concept note and implementation plan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Background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Objectives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SDG Relation</a:t>
            </a:r>
          </a:p>
          <a:p>
            <a:pPr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  <a:ea typeface="+mj-lt"/>
                <a:cs typeface="+mj-lt"/>
              </a:rPr>
              <a:t>Data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Data Collection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Exploratory Data Analysis et Feature Engineering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</a:rPr>
              <a:t>Model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Model Selection and Training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Model Evaluation and Hyperparameter Tuning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Model Refinement and Testing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</a:rPr>
              <a:t>Results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Evaluation Results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Deployment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Future Work</a:t>
            </a:r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751976" y="965081"/>
            <a:ext cx="4872894" cy="579837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Outline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 descr="Picture 4">
            <a:extLst>
              <a:ext uri="{FF2B5EF4-FFF2-40B4-BE49-F238E27FC236}">
                <a16:creationId xmlns:a16="http://schemas.microsoft.com/office/drawing/2014/main" id="{57D78288-2887-2023-20D7-1695D0D721F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4040" t="1442" r="5947" b="2065"/>
          <a:stretch>
            <a:fillRect/>
          </a:stretch>
        </p:blipFill>
        <p:spPr>
          <a:xfrm>
            <a:off x="6770205" y="1420775"/>
            <a:ext cx="4919511" cy="4919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2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832829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/>
              <a:ea typeface="+mj-lt"/>
              <a:cs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CE154-1E3E-4AC8-98F9-7CEA7453EB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6517"/>
            <a:ext cx="12192000" cy="460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7765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/>
              <a:ea typeface="+mj-lt"/>
              <a:cs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15F72-E721-4101-9A66-6686474CF0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" y="2219974"/>
            <a:ext cx="12192000" cy="446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5363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 fontScale="85000" lnSpcReduction="100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 sample Video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/>
              <a:ea typeface="+mj-lt"/>
              <a:cs typeface="+mj-lt"/>
            </a:endParaRP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720A8711-167D-4CF0-9CDC-1BC22F8EBC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350498" y="2056514"/>
            <a:ext cx="9115865" cy="458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61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 fontScale="85000" lnSpcReduction="100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Challenges and Mitigation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53E1D0-737D-4379-A4D0-4937FBB48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68837"/>
              </p:ext>
            </p:extLst>
          </p:nvPr>
        </p:nvGraphicFramePr>
        <p:xfrm>
          <a:off x="327906" y="2177481"/>
          <a:ext cx="11005444" cy="3679980"/>
        </p:xfrm>
        <a:graphic>
          <a:graphicData uri="http://schemas.openxmlformats.org/drawingml/2006/table">
            <a:tbl>
              <a:tblPr firstRow="1" firstCol="1" bandRow="1">
                <a:tableStyleId>{35758FB7-9AC5-4552-8A53-C91805E547FA}</a:tableStyleId>
              </a:tblPr>
              <a:tblGrid>
                <a:gridCol w="5502722">
                  <a:extLst>
                    <a:ext uri="{9D8B030D-6E8A-4147-A177-3AD203B41FA5}">
                      <a16:colId xmlns:a16="http://schemas.microsoft.com/office/drawing/2014/main" val="1902413287"/>
                    </a:ext>
                  </a:extLst>
                </a:gridCol>
                <a:gridCol w="5502722">
                  <a:extLst>
                    <a:ext uri="{9D8B030D-6E8A-4147-A177-3AD203B41FA5}">
                      <a16:colId xmlns:a16="http://schemas.microsoft.com/office/drawing/2014/main" val="2143797796"/>
                    </a:ext>
                  </a:extLst>
                </a:gridCol>
              </a:tblGrid>
              <a:tr h="5903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effectLst/>
                        </a:rPr>
                        <a:t>Challenge</a:t>
                      </a:r>
                      <a:endParaRPr lang="en-US" sz="24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</a:rPr>
                        <a:t>Mitigation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4257673"/>
                  </a:ext>
                </a:extLst>
              </a:tr>
              <a:tr h="9544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</a:rPr>
                        <a:t>Google </a:t>
                      </a:r>
                      <a:r>
                        <a:rPr lang="en-US" sz="2400" b="0" dirty="0" err="1">
                          <a:solidFill>
                            <a:schemeClr val="bg1"/>
                          </a:solidFill>
                          <a:effectLst/>
                        </a:rPr>
                        <a:t>Colab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</a:rPr>
                        <a:t> disconnections</a:t>
                      </a:r>
                      <a:endParaRPr lang="en-US" sz="2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</a:rPr>
                        <a:t>Frequent checkpoints and model saving</a:t>
                      </a:r>
                      <a:endParaRPr lang="en-US" sz="2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1358009"/>
                  </a:ext>
                </a:extLst>
              </a:tr>
              <a:tr h="59034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chemeClr val="bg1"/>
                          </a:solidFill>
                          <a:effectLst/>
                        </a:rPr>
                        <a:t>ViT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</a:rPr>
                        <a:t> compatibility issues</a:t>
                      </a:r>
                      <a:endParaRPr lang="en-US" sz="2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</a:rPr>
                        <a:t>Input resizing and custom loader</a:t>
                      </a:r>
                      <a:endParaRPr lang="en-US" sz="2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3229696"/>
                  </a:ext>
                </a:extLst>
              </a:tr>
              <a:tr h="59034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effectLst/>
                        </a:rPr>
                        <a:t>YOLO annotation conversion</a:t>
                      </a:r>
                      <a:endParaRPr lang="en-US" sz="20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</a:rPr>
                        <a:t>Scripted conversion to YOLO format</a:t>
                      </a:r>
                      <a:endParaRPr lang="en-US" sz="2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2575294"/>
                  </a:ext>
                </a:extLst>
              </a:tr>
              <a:tr h="9544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bg1"/>
                          </a:solidFill>
                          <a:effectLst/>
                        </a:rPr>
                        <a:t>Real-time latency</a:t>
                      </a:r>
                      <a:endParaRPr lang="en-US" sz="20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bg1"/>
                          </a:solidFill>
                          <a:effectLst/>
                        </a:rPr>
                        <a:t>Used YOLOv8-nano with 640x640 input</a:t>
                      </a:r>
                      <a:endParaRPr lang="en-US" sz="20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3622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59159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Future Work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Real-World Deployment: </a:t>
            </a:r>
            <a:r>
              <a:rPr lang="en-US" sz="20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Integrate the trained model with embedded hardware (e.g., Raspberry Pi, Jetson Nano) for on-site deployment.</a:t>
            </a:r>
          </a:p>
          <a:p>
            <a:pPr hangingPunct="1">
              <a:buFont typeface="Wingdings" panose="05000000000000000000" pitchFamily="2" charset="2"/>
              <a:buChar char="Ø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Multi-Object Detection: </a:t>
            </a:r>
            <a:r>
              <a:rPr lang="en-US" sz="20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Extend YOLOv8 implementation to handle multiple waste items in a single image/frame.</a:t>
            </a:r>
          </a:p>
          <a:p>
            <a:pPr hangingPunct="1">
              <a:buFont typeface="Wingdings" panose="05000000000000000000" pitchFamily="2" charset="2"/>
              <a:buChar char="Ø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Backend Integration: </a:t>
            </a:r>
            <a:r>
              <a:rPr lang="en-US" sz="20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Connect the </a:t>
            </a:r>
            <a:r>
              <a:rPr lang="en-US" sz="2000" dirty="0" err="1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Streamlit</a:t>
            </a:r>
            <a:r>
              <a:rPr lang="en-US" sz="20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 interface with a database/API for centralized monitoring and analytics.</a:t>
            </a:r>
          </a:p>
          <a:p>
            <a:pPr hangingPunct="1">
              <a:buFont typeface="Wingdings" panose="05000000000000000000" pitchFamily="2" charset="2"/>
              <a:buChar char="Ø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Expanded Waste Categories: </a:t>
            </a:r>
            <a:r>
              <a:rPr lang="en-US" sz="20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Incorporate more granular waste types (e.g., biodegradable vs. non-biodegradable). </a:t>
            </a:r>
          </a:p>
          <a:p>
            <a:pPr hangingPunct="1">
              <a:buFont typeface="Wingdings" panose="05000000000000000000" pitchFamily="2" charset="2"/>
              <a:buChar char="Ø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Real-Time Video Stream Support: </a:t>
            </a:r>
            <a:r>
              <a:rPr lang="en-US" sz="20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Upgrade to handle live camera feeds for dynamic sorting at conveyor belts or bins.</a:t>
            </a:r>
          </a:p>
        </p:txBody>
      </p:sp>
    </p:spTree>
    <p:extLst>
      <p:ext uri="{BB962C8B-B14F-4D97-AF65-F5344CB8AC3E}">
        <p14:creationId xmlns:p14="http://schemas.microsoft.com/office/powerpoint/2010/main" val="242595189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References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342900" indent="-342900" hangingPunct="1">
              <a:buAutoNum type="arabicPeriod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Deep Learning Model for Real‐time Identification of Various Types of </a:t>
            </a:r>
            <a:r>
              <a:rPr lang="en-US" sz="18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Waste,Cleaner</a:t>
            </a:r>
            <a:r>
              <a:rPr lang="en-US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Waste Systems.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Alam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Rahmatulloh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Irfan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Darmawan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Aldy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Putra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Aldya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Firmansyah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Maulana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Sugiartana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Nursuwars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2025, Vol. 10.</a:t>
            </a:r>
          </a:p>
          <a:p>
            <a:pPr marL="342900" indent="-342900" hangingPunct="1">
              <a:buFont typeface="Arial"/>
              <a:buAutoNum type="arabicPeriod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Yang,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Thung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and.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kaggle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Trashnet</a:t>
            </a:r>
            <a:r>
              <a:rPr lang="en-US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[Online] 2016.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2"/>
              </a:rPr>
              <a:t>https://www.kaggle.com/search?q=TrashNet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 hangingPunct="1">
              <a:buFont typeface="Arial"/>
              <a:buAutoNum type="arabicPeriod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Waste classification using vision transformer based on multilayer hybrid convolution neural </a:t>
            </a:r>
            <a:r>
              <a:rPr lang="en-US" sz="18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network,Urban</a:t>
            </a:r>
            <a:r>
              <a:rPr lang="en-US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Climate,.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Fatma S.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Alrayes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Mashael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M.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Asiri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Mashael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S.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Maashi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Mohamed K. Nour, Mohammed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Rizwanullah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Azza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Elneil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Osman,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Suhanda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Drar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Abu Sarwar Zamani,.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s.l.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 urban climate, 2023, Vol. 49.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hangingPunct="1">
              <a:buFont typeface="Arial"/>
              <a:buAutoNum type="arabicPeriod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Tomra’s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AI-powered sorting technology: Revolutionizing recycling: Revolutionizing recycling. [Online] 2023. https://www.tomra.com.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hangingPunct="1">
              <a:buFont typeface="Arial"/>
              <a:buAutoNum type="arabicPeriod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Artificial intelligence based classification for waste management: A survey based on taxonomy, classification &amp; future direction.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Dhanashree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Vipul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Yevle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Palvinder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Singh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Mann,Artificial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intelligence based classification for waste management:. 2025, Vol. 56.</a:t>
            </a:r>
          </a:p>
          <a:p>
            <a:pPr marL="342900" indent="-342900" hangingPunct="1">
              <a:buFont typeface="Arial"/>
              <a:buAutoNum type="arabicPeriod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Only Look Once: Unified, Real-Time Object Detection. .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Redmon, J.,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Divvala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S.,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Girshick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R., &amp; Farhadi, A. 2016, In Proceedings of the IEEE Conference on Computer Vision and Pattern Recognition (CVPR)., pp. 779–788.</a:t>
            </a:r>
          </a:p>
          <a:p>
            <a:pPr marL="342900" indent="-342900" hangingPunct="1">
              <a:buFont typeface="Arial"/>
              <a:buAutoNum type="arabicPeriod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hangingPunct="1">
              <a:buAutoNum type="arabicPeriod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275643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Rectangle"/>
          <p:cNvSpPr/>
          <p:nvPr/>
        </p:nvSpPr>
        <p:spPr>
          <a:xfrm>
            <a:off x="-11767" y="1343345"/>
            <a:ext cx="12215534" cy="5531503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65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704" y="2355271"/>
            <a:ext cx="2919045" cy="2837091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Thank you!"/>
          <p:cNvSpPr txBox="1">
            <a:spLocks noGrp="1"/>
          </p:cNvSpPr>
          <p:nvPr>
            <p:ph type="ctrTitle" idx="4294967295"/>
          </p:nvPr>
        </p:nvSpPr>
        <p:spPr>
          <a:xfrm>
            <a:off x="4352098" y="2352844"/>
            <a:ext cx="4403897" cy="3307515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lnSpc>
                <a:spcPct val="60000"/>
              </a:lnSpc>
              <a:defRPr sz="8000">
                <a:solidFill>
                  <a:srgbClr val="FFFFFF"/>
                </a:solidFill>
                <a:latin typeface="Merriweather Sans Regular ExtraBold"/>
                <a:ea typeface="Merriweather Sans Regular ExtraBold"/>
                <a:cs typeface="Merriweather Sans Regular ExtraBold"/>
                <a:sym typeface="Merriweather Sans Regular ExtraBold"/>
              </a:defRPr>
            </a:lvl1pPr>
          </a:lstStyle>
          <a:p>
            <a:pPr>
              <a:lnSpc>
                <a:spcPct val="100000"/>
              </a:lnSpc>
            </a:pPr>
            <a:r>
              <a:rPr b="1">
                <a:latin typeface="Microsoft YaHei"/>
              </a:rPr>
              <a:t>Thank you!</a:t>
            </a:r>
            <a:endParaRPr lang="en-US" b="1">
              <a:latin typeface="Microsoft YaHei"/>
            </a:endParaRPr>
          </a:p>
        </p:txBody>
      </p:sp>
      <p:pic>
        <p:nvPicPr>
          <p:cNvPr id="66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3668" y="647699"/>
            <a:ext cx="5015131" cy="70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Concept note and Implementation Plan 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20981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Background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just" hangingPunct="1">
              <a:lnSpc>
                <a:spcPct val="150000"/>
              </a:lnSpc>
              <a:buFont typeface="Wingdings" panose="05000000000000000000" pitchFamily="2" charset="2"/>
              <a:buChar char="Ø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Traditional waste sorting depends on manual labor, leading to slow processes, high costs, and health risks. </a:t>
            </a:r>
          </a:p>
          <a:p>
            <a:pPr algn="just" hangingPunct="1">
              <a:lnSpc>
                <a:spcPct val="150000"/>
              </a:lnSpc>
              <a:buFont typeface="Wingdings" panose="05000000000000000000" pitchFamily="2" charset="2"/>
              <a:buChar char="Ø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Errors in sorting cause recyclable materials to be thrown away.</a:t>
            </a:r>
          </a:p>
          <a:p>
            <a:pPr algn="just" hangingPunct="1">
              <a:lnSpc>
                <a:spcPct val="150000"/>
              </a:lnSpc>
              <a:buFont typeface="Wingdings" panose="05000000000000000000" pitchFamily="2" charset="2"/>
              <a:buChar char="Ø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This project uses computer vision and deep learning to build a real-time system that accurately detects and classifies waste, improving efficiency and recycling effectiveness.</a:t>
            </a:r>
          </a:p>
          <a:p>
            <a:pPr algn="just" hangingPunct="1">
              <a:lnSpc>
                <a:spcPct val="150000"/>
              </a:lnSpc>
              <a:buFont typeface="Wingdings" panose="05000000000000000000" pitchFamily="2" charset="2"/>
              <a:buChar char="Ø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dirty="0">
              <a:latin typeface="Times New Roman" panose="02020603050405020304" pitchFamily="18" charset="0"/>
              <a:ea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56330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7" y="1476679"/>
            <a:ext cx="7085298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ctr"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Objectives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Objective</a:t>
            </a:r>
            <a:br>
              <a:rPr lang="en-US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real-time deep learning system that automatically classifies and sorts different types of waste using image data.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 Objectives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 and prepare the labeled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TrashNet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dataset for model training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 and compare deep learning models based on accuracy and speed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the best-performing model for real-time waste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a simple web app for image-based waste classification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Evaluate the system in real-time scenarios for accuracy and reliability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15931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SDG Relation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71255BA-15EE-15A3-4EFD-5B96230312AB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4845982" cy="4336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/>
              <a:ea typeface="+mj-lt"/>
              <a:cs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7E769F-9C40-4D09-A014-F22207F0B876}"/>
              </a:ext>
            </a:extLst>
          </p:cNvPr>
          <p:cNvSpPr txBox="1"/>
          <p:nvPr/>
        </p:nvSpPr>
        <p:spPr>
          <a:xfrm>
            <a:off x="240460" y="2044097"/>
            <a:ext cx="6339935" cy="4524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This project aligns with:</a:t>
            </a:r>
          </a:p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Primary Alignment: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SDG 12 (Responsible Consumption and Production):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Promotes sustainable waste management by increasing recycling rates.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SDG 13 (Climate Action):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Reduces landfill waste and associated greenhouse gas emissions.</a:t>
            </a:r>
          </a:p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Secondary Alignment: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SDG 11 (Sustainable Cities and Communities): 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Promotes cleaner cities by reducing improper waste disposal.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CA5BEC-6406-4D5A-99B3-7355A83F64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603" y="1391971"/>
            <a:ext cx="2134086" cy="22865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9AEAF3-1EE5-4727-A7A3-4C0D061217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835" y="3960753"/>
            <a:ext cx="2057869" cy="228652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0026D4-D36C-40A7-8304-7686EEB0AE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962" y="3786613"/>
            <a:ext cx="2502470" cy="250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423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Data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82435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Data Collection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b="1" dirty="0">
              <a:latin typeface="Times New Roman" panose="02020603050405020304" pitchFamily="18" charset="0"/>
              <a:ea typeface="+mj-lt"/>
              <a:cs typeface="Times New Roman" panose="02020603050405020304" pitchFamily="18" charset="0"/>
            </a:endParaRPr>
          </a:p>
          <a:p>
            <a:pPr hangingPunct="1"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Dataset Source: </a:t>
            </a:r>
            <a:r>
              <a:rPr lang="en-US" sz="24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Kaggle </a:t>
            </a:r>
            <a:r>
              <a:rPr lang="en-US" sz="2400" dirty="0" err="1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TrashNet</a:t>
            </a:r>
            <a:endParaRPr lang="en-US" sz="2400" dirty="0">
              <a:latin typeface="Times New Roman" panose="02020603050405020304" pitchFamily="18" charset="0"/>
              <a:ea typeface="+mj-lt"/>
              <a:cs typeface="Times New Roman" panose="02020603050405020304" pitchFamily="18" charset="0"/>
            </a:endParaRPr>
          </a:p>
          <a:p>
            <a:pPr hangingPunct="1"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Dataset size</a:t>
            </a:r>
            <a:r>
              <a:rPr lang="en-US" sz="24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: 2,527 images across 6 categories</a:t>
            </a:r>
          </a:p>
          <a:p>
            <a:pPr hangingPunct="1"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Classes: </a:t>
            </a:r>
            <a:r>
              <a:rPr lang="en-US" sz="24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cardboard, glass, metal, paper, plastic, trash</a:t>
            </a:r>
          </a:p>
          <a:p>
            <a:pPr hangingPunct="1"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Split:</a:t>
            </a:r>
            <a:r>
              <a:rPr lang="en-US" sz="24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 80% train, 10% </a:t>
            </a:r>
            <a:r>
              <a:rPr lang="en-US" sz="2400" dirty="0" err="1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val</a:t>
            </a:r>
            <a:r>
              <a:rPr lang="en-US" sz="24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, 10% test</a:t>
            </a:r>
          </a:p>
          <a:p>
            <a:pPr hangingPunct="1"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Dataset Preprocessing: </a:t>
            </a:r>
            <a:r>
              <a:rPr lang="en-US" sz="24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Normalization, Augmentation: rotation, flipping, zoom, brightness</a:t>
            </a:r>
          </a:p>
          <a:p>
            <a:pPr hangingPunct="1"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Format Conversion: </a:t>
            </a:r>
            <a:r>
              <a:rPr lang="en-US" sz="24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YOLO bounding box for object detection</a:t>
            </a:r>
          </a:p>
          <a:p>
            <a:pPr hangingPunct="1"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Python, OpenCV,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Roboflow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Google Drive, Google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US" sz="2400" dirty="0">
              <a:latin typeface="Times New Roman" panose="02020603050405020304" pitchFamily="18" charset="0"/>
              <a:ea typeface="+mj-lt"/>
              <a:cs typeface="Times New Roman" panose="02020603050405020304" pitchFamily="18" charset="0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Times New Roman" panose="02020603050405020304" pitchFamily="18" charset="0"/>
              <a:ea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19923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icrosoft YaHei"/>
              </a:rPr>
              <a:t>Exploratory Data Analysis and Feature Engineering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/>
              <a:t>Class Distribution:</a:t>
            </a:r>
            <a:endParaRPr lang="en-US" sz="2400" b="1" dirty="0">
              <a:latin typeface="Microsoft YaHei Light"/>
              <a:ea typeface="+mj-lt"/>
              <a:cs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524C5F-E0CB-4A88-B109-301B24CEDD3A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493" y="2814075"/>
            <a:ext cx="7411955" cy="3685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494769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frontiertech">
  <a:themeElements>
    <a:clrScheme name="frontiertech">
      <a:dk1>
        <a:srgbClr val="2B2551"/>
      </a:dk1>
      <a:lt1>
        <a:srgbClr val="FEFFFE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rontiertech">
  <a:themeElements>
    <a:clrScheme name="frontiertec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847797-b717-4ffb-b5fd-2a237f853cda" xsi:nil="true"/>
    <lcf76f155ced4ddcb4097134ff3c332f xmlns="6259e846-8b77-4076-b7b3-191dee427045">
      <Terms xmlns="http://schemas.microsoft.com/office/infopath/2007/PartnerControls"/>
    </lcf76f155ced4ddcb4097134ff3c332f>
    <_Flow_SignoffStatus xmlns="6259e846-8b77-4076-b7b3-191dee427045" xsi:nil="true"/>
    <Time xmlns="6259e846-8b77-4076-b7b3-191dee42704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A02BA3BD6C54284F20B51199E6706" ma:contentTypeVersion="16" ma:contentTypeDescription="Create a new document." ma:contentTypeScope="" ma:versionID="50db4ba235eabe6491ab7857e29c0882">
  <xsd:schema xmlns:xsd="http://www.w3.org/2001/XMLSchema" xmlns:xs="http://www.w3.org/2001/XMLSchema" xmlns:p="http://schemas.microsoft.com/office/2006/metadata/properties" xmlns:ns2="6259e846-8b77-4076-b7b3-191dee427045" xmlns:ns3="97847797-b717-4ffb-b5fd-2a237f853cda" targetNamespace="http://schemas.microsoft.com/office/2006/metadata/properties" ma:root="true" ma:fieldsID="bdc0650e2d63736d94805c8d3699dd99" ns2:_="" ns3:_="">
    <xsd:import namespace="6259e846-8b77-4076-b7b3-191dee427045"/>
    <xsd:import namespace="97847797-b717-4ffb-b5fd-2a237f853c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_Flow_SignoffStatus" minOccurs="0"/>
                <xsd:element ref="ns2: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59e846-8b77-4076-b7b3-191dee4270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f8ebb0a5-c57d-4c3a-bec7-8a38252dd0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  <xsd:element name="Time" ma:index="23" nillable="true" ma:displayName="Time" ma:format="DateOnly" ma:indexed="true" ma:internalName="Tim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47797-b717-4ffb-b5fd-2a237f853cd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1c6c02b-ebe2-4c4d-aa1a-1071032b151f}" ma:internalName="TaxCatchAll" ma:showField="CatchAllData" ma:web="97847797-b717-4ffb-b5fd-2a237f853c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2449C5-8A7C-4DDF-8BBD-9834F5F8D2B3}">
  <ds:schemaRefs>
    <ds:schemaRef ds:uri="http://purl.org/dc/terms/"/>
    <ds:schemaRef ds:uri="http://schemas.microsoft.com/office/2006/metadata/properties"/>
    <ds:schemaRef ds:uri="http://www.w3.org/XML/1998/namespace"/>
    <ds:schemaRef ds:uri="97847797-b717-4ffb-b5fd-2a237f853c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6259e846-8b77-4076-b7b3-191dee427045"/>
    <ds:schemaRef ds:uri="http://purl.org/dc/elements/1.1/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55A1437-D0FC-45AE-95B7-D57A756B97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59e846-8b77-4076-b7b3-191dee427045"/>
    <ds:schemaRef ds:uri="97847797-b717-4ffb-b5fd-2a237f853c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FFB1A3-86F8-4D83-B399-9B6D5E293C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4622</TotalTime>
  <Words>1248</Words>
  <Application>Microsoft Office PowerPoint</Application>
  <PresentationFormat>Widescreen</PresentationFormat>
  <Paragraphs>179</Paragraphs>
  <Slides>26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Microsoft YaHei</vt:lpstr>
      <vt:lpstr>Microsoft YaHei Light</vt:lpstr>
      <vt:lpstr>Arial</vt:lpstr>
      <vt:lpstr>Calibri</vt:lpstr>
      <vt:lpstr>Calibri Light</vt:lpstr>
      <vt:lpstr>Courier New</vt:lpstr>
      <vt:lpstr>Helvetica Neue Thin</vt:lpstr>
      <vt:lpstr>Merriweather Sans Light</vt:lpstr>
      <vt:lpstr>Merriweather Sans Regular</vt:lpstr>
      <vt:lpstr>Times New Roman</vt:lpstr>
      <vt:lpstr>Wingdings</vt:lpstr>
      <vt:lpstr>frontiertech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Firehiwet Zerihun</cp:lastModifiedBy>
  <cp:revision>66</cp:revision>
  <dcterms:modified xsi:type="dcterms:W3CDTF">2025-06-15T16:31:31Z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0x0101007E9A02BA3BD6C54284F20B51199E6706</vt:lpwstr>
  </property>
  <property fmtid="{D5CDD505-2E9C-101B-9397-08002B2CF9AE}" pid="3" name="MediaServiceImageTags">
    <vt:lpwstr/>
  </property>
</Properties>
</file>